
<file path=[Content_Types].xml><?xml version="1.0" encoding="utf-8"?>
<Types xmlns="http://schemas.openxmlformats.org/package/2006/content-types">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 id="2147483676" r:id="rId3"/>
  </p:sldMasterIdLst>
  <p:notesMasterIdLst>
    <p:notesMasterId r:id="rId34"/>
  </p:notesMasterIdLst>
  <p:sldIdLst>
    <p:sldId id="256" r:id="rId4"/>
    <p:sldId id="257" r:id="rId5"/>
    <p:sldId id="258" r:id="rId6"/>
    <p:sldId id="259" r:id="rId7"/>
    <p:sldId id="260" r:id="rId8"/>
    <p:sldId id="2446" r:id="rId9"/>
    <p:sldId id="2461" r:id="rId10"/>
    <p:sldId id="262" r:id="rId11"/>
    <p:sldId id="2462" r:id="rId12"/>
    <p:sldId id="2464" r:id="rId13"/>
    <p:sldId id="2465" r:id="rId14"/>
    <p:sldId id="2466" r:id="rId15"/>
    <p:sldId id="2467" r:id="rId16"/>
    <p:sldId id="269" r:id="rId17"/>
    <p:sldId id="270" r:id="rId18"/>
    <p:sldId id="286" r:id="rId19"/>
    <p:sldId id="287" r:id="rId20"/>
    <p:sldId id="272" r:id="rId21"/>
    <p:sldId id="273" r:id="rId22"/>
    <p:sldId id="274" r:id="rId23"/>
    <p:sldId id="275" r:id="rId24"/>
    <p:sldId id="276" r:id="rId25"/>
    <p:sldId id="277" r:id="rId26"/>
    <p:sldId id="281" r:id="rId27"/>
    <p:sldId id="282" r:id="rId28"/>
    <p:sldId id="283" r:id="rId29"/>
    <p:sldId id="284" r:id="rId30"/>
    <p:sldId id="2463" r:id="rId31"/>
    <p:sldId id="2468" r:id="rId32"/>
    <p:sldId id="285"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autoAdjust="0"/>
    <p:restoredTop sz="88484" autoAdjust="0"/>
  </p:normalViewPr>
  <p:slideViewPr>
    <p:cSldViewPr snapToGrid="0">
      <p:cViewPr varScale="1">
        <p:scale>
          <a:sx n="133" d="100"/>
          <a:sy n="133" d="100"/>
        </p:scale>
        <p:origin x="984" y="120"/>
      </p:cViewPr>
      <p:guideLst>
        <p:guide orient="horz" pos="1620"/>
        <p:guide pos="2880"/>
      </p:guideLst>
    </p:cSldViewPr>
  </p:slideViewPr>
  <p:outlineViewPr>
    <p:cViewPr>
      <p:scale>
        <a:sx n="33" d="100"/>
        <a:sy n="33" d="100"/>
      </p:scale>
      <p:origin x="0" y="-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810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514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1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3952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288854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6770-6622-450D-A1F3-BC241C88D6CB}"/>
              </a:ext>
            </a:extLst>
          </p:cNvPr>
          <p:cNvSpPr>
            <a:spLocks noGrp="1"/>
          </p:cNvSpPr>
          <p:nvPr>
            <p:ph idx="1"/>
          </p:nvPr>
        </p:nvSpPr>
        <p:spPr>
          <a:xfrm>
            <a:off x="828676" y="1014413"/>
            <a:ext cx="7686674" cy="3618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9285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162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4069080" y="0"/>
            <a:ext cx="5074921" cy="51435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Oval 22"/>
          <p:cNvSpPr/>
          <p:nvPr/>
        </p:nvSpPr>
        <p:spPr>
          <a:xfrm>
            <a:off x="1316806"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66" name="Oval 65"/>
          <p:cNvSpPr/>
          <p:nvPr/>
        </p:nvSpPr>
        <p:spPr>
          <a:xfrm>
            <a:off x="2946314"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35" name="Oval 34"/>
          <p:cNvSpPr/>
          <p:nvPr/>
        </p:nvSpPr>
        <p:spPr>
          <a:xfrm>
            <a:off x="1143000" y="1359610"/>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2394152"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149858" y="927817"/>
            <a:ext cx="3422142" cy="1172718"/>
          </a:xfrm>
        </p:spPr>
        <p:txBody>
          <a:bodyPr vert="horz" lIns="91440" tIns="0" rIns="91440" bIns="0" rtlCol="0" anchor="b" anchorCtr="0">
            <a:noAutofit/>
          </a:bodyPr>
          <a:lstStyle>
            <a:lvl1pPr>
              <a:defRPr lang="en-US" sz="27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
        <p:nvSpPr>
          <p:cNvPr id="6" name="Rectangle 5">
            <a:extLst>
              <a:ext uri="{FF2B5EF4-FFF2-40B4-BE49-F238E27FC236}">
                <a16:creationId xmlns:a16="http://schemas.microsoft.com/office/drawing/2014/main" id="{9F3A5C24-92D8-4CC1-AF50-F29B9C30BDBB}"/>
              </a:ext>
            </a:extLst>
          </p:cNvPr>
          <p:cNvSpPr/>
          <p:nvPr userDrawn="1"/>
        </p:nvSpPr>
        <p:spPr>
          <a:xfrm>
            <a:off x="4069080" y="0"/>
            <a:ext cx="5074921"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Text Placeholder 2">
            <a:extLst>
              <a:ext uri="{FF2B5EF4-FFF2-40B4-BE49-F238E27FC236}">
                <a16:creationId xmlns:a16="http://schemas.microsoft.com/office/drawing/2014/main" id="{89F459E6-70DE-4FF8-AD0C-1B49B34CF781}"/>
              </a:ext>
            </a:extLst>
          </p:cNvPr>
          <p:cNvSpPr>
            <a:spLocks noGrp="1"/>
          </p:cNvSpPr>
          <p:nvPr>
            <p:ph type="body" idx="1"/>
          </p:nvPr>
        </p:nvSpPr>
        <p:spPr>
          <a:xfrm>
            <a:off x="1149857" y="2166594"/>
            <a:ext cx="3422142" cy="1807844"/>
          </a:xfrm>
        </p:spPr>
        <p:txBody>
          <a:bodyPr vert="horz" lIns="91440" tIns="73152" rIns="91440" bIns="45720" rtlCol="0">
            <a:noAutofit/>
          </a:bodyPr>
          <a:lstStyle>
            <a:lvl1pPr marL="0" indent="0" algn="l">
              <a:buNone/>
              <a:defRPr lang="en-US" sz="1050" b="0" i="0" baseline="0">
                <a:effectLst/>
              </a:defRPr>
            </a:lvl1pPr>
          </a:lstStyle>
          <a:p>
            <a:pPr marL="171450" lvl="0" indent="-171450">
              <a:lnSpc>
                <a:spcPct val="145000"/>
              </a:lnSpc>
              <a:spcBef>
                <a:spcPts val="0"/>
              </a:spcBef>
            </a:pPr>
            <a:r>
              <a:rPr lang="en-US"/>
              <a:t>Click to edit Master text styles</a:t>
            </a:r>
          </a:p>
        </p:txBody>
      </p:sp>
    </p:spTree>
    <p:extLst>
      <p:ext uri="{BB962C8B-B14F-4D97-AF65-F5344CB8AC3E}">
        <p14:creationId xmlns:p14="http://schemas.microsoft.com/office/powerpoint/2010/main" val="167728047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3" name="Content Placeholder 2">
            <a:extLst>
              <a:ext uri="{FF2B5EF4-FFF2-40B4-BE49-F238E27FC236}">
                <a16:creationId xmlns:a16="http://schemas.microsoft.com/office/drawing/2014/main" id="{28B56F67-6D31-4B9E-8530-E063E5785A3B}"/>
              </a:ext>
            </a:extLst>
          </p:cNvPr>
          <p:cNvSpPr>
            <a:spLocks noGrp="1"/>
          </p:cNvSpPr>
          <p:nvPr>
            <p:ph sz="half" idx="1"/>
          </p:nvPr>
        </p:nvSpPr>
        <p:spPr>
          <a:xfrm>
            <a:off x="828675" y="1003955"/>
            <a:ext cx="3686175" cy="362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9E53391-9670-4404-BC42-063A6EC48EAA}"/>
              </a:ext>
            </a:extLst>
          </p:cNvPr>
          <p:cNvSpPr>
            <a:spLocks noGrp="1"/>
          </p:cNvSpPr>
          <p:nvPr>
            <p:ph sz="half" idx="2"/>
          </p:nvPr>
        </p:nvSpPr>
        <p:spPr>
          <a:xfrm>
            <a:off x="4629151" y="1003955"/>
            <a:ext cx="3886199" cy="362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3553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6" name="Text Placeholder 2">
            <a:extLst>
              <a:ext uri="{FF2B5EF4-FFF2-40B4-BE49-F238E27FC236}">
                <a16:creationId xmlns:a16="http://schemas.microsoft.com/office/drawing/2014/main" id="{9473839A-0FBA-4FFD-963E-C459DBF0194B}"/>
              </a:ext>
            </a:extLst>
          </p:cNvPr>
          <p:cNvSpPr>
            <a:spLocks noGrp="1"/>
          </p:cNvSpPr>
          <p:nvPr>
            <p:ph type="body" idx="1"/>
          </p:nvPr>
        </p:nvSpPr>
        <p:spPr>
          <a:xfrm>
            <a:off x="828676" y="1006348"/>
            <a:ext cx="3669506" cy="6179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780A680B-0184-4FD9-B262-BC525F0FE003}"/>
              </a:ext>
            </a:extLst>
          </p:cNvPr>
          <p:cNvSpPr>
            <a:spLocks noGrp="1"/>
          </p:cNvSpPr>
          <p:nvPr>
            <p:ph sz="half" idx="2"/>
          </p:nvPr>
        </p:nvSpPr>
        <p:spPr>
          <a:xfrm>
            <a:off x="828676" y="1731307"/>
            <a:ext cx="3669506" cy="29109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2BB13104-4CA8-41CF-97D3-CC8715182B0E}"/>
              </a:ext>
            </a:extLst>
          </p:cNvPr>
          <p:cNvSpPr>
            <a:spLocks noGrp="1"/>
          </p:cNvSpPr>
          <p:nvPr>
            <p:ph type="body" sz="quarter" idx="3"/>
          </p:nvPr>
        </p:nvSpPr>
        <p:spPr>
          <a:xfrm>
            <a:off x="4645820" y="1006348"/>
            <a:ext cx="3870721" cy="6179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Content Placeholder 5">
            <a:extLst>
              <a:ext uri="{FF2B5EF4-FFF2-40B4-BE49-F238E27FC236}">
                <a16:creationId xmlns:a16="http://schemas.microsoft.com/office/drawing/2014/main" id="{F6A37A72-F47E-45B8-B790-D1444B002380}"/>
              </a:ext>
            </a:extLst>
          </p:cNvPr>
          <p:cNvSpPr>
            <a:spLocks noGrp="1"/>
          </p:cNvSpPr>
          <p:nvPr>
            <p:ph sz="quarter" idx="4"/>
          </p:nvPr>
        </p:nvSpPr>
        <p:spPr>
          <a:xfrm>
            <a:off x="4645819" y="1731307"/>
            <a:ext cx="3870722" cy="29109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5842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3932560" y="4573694"/>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itle 1">
            <a:extLst>
              <a:ext uri="{FF2B5EF4-FFF2-40B4-BE49-F238E27FC236}">
                <a16:creationId xmlns:a16="http://schemas.microsoft.com/office/drawing/2014/main" id="{34A57A7D-E285-478E-A8B6-10716A7A7E88}"/>
              </a:ext>
            </a:extLst>
          </p:cNvPr>
          <p:cNvSpPr>
            <a:spLocks noGrp="1"/>
          </p:cNvSpPr>
          <p:nvPr>
            <p:ph type="title"/>
          </p:nvPr>
        </p:nvSpPr>
        <p:spPr>
          <a:xfrm>
            <a:off x="828675" y="342900"/>
            <a:ext cx="2750344" cy="1200150"/>
          </a:xfrm>
        </p:spPr>
        <p:txBody>
          <a:bodyPr anchor="b"/>
          <a:lstStyle>
            <a:lvl1pPr>
              <a:defRPr sz="2400"/>
            </a:lvl1pPr>
          </a:lstStyle>
          <a:p>
            <a:r>
              <a:rPr lang="en-US"/>
              <a:t>Click to edit Master title style</a:t>
            </a:r>
          </a:p>
        </p:txBody>
      </p:sp>
      <p:sp>
        <p:nvSpPr>
          <p:cNvPr id="15" name="Text Placeholder 3">
            <a:extLst>
              <a:ext uri="{FF2B5EF4-FFF2-40B4-BE49-F238E27FC236}">
                <a16:creationId xmlns:a16="http://schemas.microsoft.com/office/drawing/2014/main" id="{02638390-43F5-47D5-BE57-D060C6E9EBD1}"/>
              </a:ext>
            </a:extLst>
          </p:cNvPr>
          <p:cNvSpPr>
            <a:spLocks noGrp="1"/>
          </p:cNvSpPr>
          <p:nvPr>
            <p:ph type="body" sz="half" idx="2"/>
          </p:nvPr>
        </p:nvSpPr>
        <p:spPr>
          <a:xfrm>
            <a:off x="828675" y="1543050"/>
            <a:ext cx="275034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6" name="Content Placeholder 2">
            <a:extLst>
              <a:ext uri="{FF2B5EF4-FFF2-40B4-BE49-F238E27FC236}">
                <a16:creationId xmlns:a16="http://schemas.microsoft.com/office/drawing/2014/main" id="{366B2167-56BA-4D43-889D-FD798AA1F6DE}"/>
              </a:ext>
            </a:extLst>
          </p:cNvPr>
          <p:cNvSpPr>
            <a:spLocks noGrp="1"/>
          </p:cNvSpPr>
          <p:nvPr>
            <p:ph idx="1"/>
          </p:nvPr>
        </p:nvSpPr>
        <p:spPr>
          <a:xfrm>
            <a:off x="3743172" y="342901"/>
            <a:ext cx="4773369" cy="405288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019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BD8003D-13A7-4986-AB10-F4984336278D}"/>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31298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128545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01DAC-95B2-4F9E-A9B4-92382F943753}"/>
              </a:ext>
            </a:extLst>
          </p:cNvPr>
          <p:cNvSpPr>
            <a:spLocks noGrp="1"/>
          </p:cNvSpPr>
          <p:nvPr>
            <p:ph type="title"/>
          </p:nvPr>
        </p:nvSpPr>
        <p:spPr>
          <a:xfrm>
            <a:off x="828676" y="273844"/>
            <a:ext cx="7686674" cy="5274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D57AA7-D108-4C6F-9455-5A9AC5F7DB73}"/>
              </a:ext>
            </a:extLst>
          </p:cNvPr>
          <p:cNvSpPr>
            <a:spLocks noGrp="1"/>
          </p:cNvSpPr>
          <p:nvPr>
            <p:ph type="body" idx="1"/>
          </p:nvPr>
        </p:nvSpPr>
        <p:spPr>
          <a:xfrm>
            <a:off x="828676" y="1369219"/>
            <a:ext cx="7686674"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3BBCC2B-A9FA-4472-8509-74B42C12A85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cxnSp>
        <p:nvCxnSpPr>
          <p:cNvPr id="13" name="Straight Connector 12">
            <a:extLst>
              <a:ext uri="{FF2B5EF4-FFF2-40B4-BE49-F238E27FC236}">
                <a16:creationId xmlns:a16="http://schemas.microsoft.com/office/drawing/2014/main" id="{1BD32F58-EB48-4836-BA45-971BA1AA1608}"/>
              </a:ext>
            </a:extLst>
          </p:cNvPr>
          <p:cNvCxnSpPr>
            <a:cxnSpLocks/>
            <a:stCxn id="18" idx="1"/>
          </p:cNvCxnSpPr>
          <p:nvPr userDrawn="1"/>
        </p:nvCxnSpPr>
        <p:spPr>
          <a:xfrm flipH="1">
            <a:off x="195335" y="4495561"/>
            <a:ext cx="1" cy="640720"/>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Shape 61">
            <a:extLst>
              <a:ext uri="{FF2B5EF4-FFF2-40B4-BE49-F238E27FC236}">
                <a16:creationId xmlns:a16="http://schemas.microsoft.com/office/drawing/2014/main" id="{9DA099E0-27DA-42BD-9D42-E4CA07B78FDD}"/>
              </a:ext>
            </a:extLst>
          </p:cNvPr>
          <p:cNvSpPr/>
          <p:nvPr userDrawn="1"/>
        </p:nvSpPr>
        <p:spPr>
          <a:xfrm rot="16200000">
            <a:off x="-1720374" y="2426924"/>
            <a:ext cx="3831419" cy="305854"/>
          </a:xfrm>
          <a:prstGeom prst="rect">
            <a:avLst/>
          </a:prstGeom>
          <a:ln w="3175">
            <a:miter lim="400000"/>
          </a:ln>
          <a:extLst>
            <a:ext uri="{C572A759-6A51-4108-AA02-DFA0A04FC94B}">
              <ma14:wrappingTextBoxFlag xmlns:ma14="http://schemas.microsoft.com/office/mac/drawingml/2011/main" xmlns="" val="1"/>
            </a:ext>
          </a:extLst>
        </p:spPr>
        <p:txBody>
          <a:bodyPr wrap="square" lIns="14288" tIns="14288" rIns="14288" bIns="14288" anchor="ctr">
            <a:spAutoFit/>
          </a:bodyPr>
          <a:lstStyle/>
          <a:p>
            <a:pPr marL="0" indent="0" algn="ctr">
              <a:buFont typeface="Arial" panose="020B0604020202020204" pitchFamily="34" charset="0"/>
              <a:buNone/>
              <a:defRPr sz="3000">
                <a:solidFill>
                  <a:srgbClr val="3A3B39"/>
                </a:solidFill>
                <a:latin typeface="Bebas"/>
                <a:ea typeface="Bebas"/>
                <a:cs typeface="Bebas"/>
                <a:sym typeface="Bebas"/>
              </a:defRPr>
            </a:pPr>
            <a:r>
              <a:rPr lang="en-US" sz="1800" b="1" i="0" kern="1200" spc="450" dirty="0">
                <a:solidFill>
                  <a:srgbClr val="214221"/>
                </a:solidFill>
                <a:latin typeface="+mn-lt"/>
                <a:ea typeface="+mn-ea"/>
                <a:cs typeface="+mn-cs"/>
                <a:sym typeface="Bebas"/>
              </a:rPr>
              <a:t>Six Guys-Burger Breakout</a:t>
            </a:r>
            <a:endParaRPr lang="en-US" sz="1800" b="1" i="0" spc="450" dirty="0">
              <a:solidFill>
                <a:srgbClr val="214221"/>
              </a:solidFill>
              <a:latin typeface="+mn-lt"/>
              <a:cs typeface="Gill Sans" panose="020B0502020104020203" pitchFamily="34" charset="-79"/>
            </a:endParaRPr>
          </a:p>
        </p:txBody>
      </p:sp>
      <p:sp>
        <p:nvSpPr>
          <p:cNvPr id="19" name="Номер слайда 21">
            <a:extLst>
              <a:ext uri="{FF2B5EF4-FFF2-40B4-BE49-F238E27FC236}">
                <a16:creationId xmlns:a16="http://schemas.microsoft.com/office/drawing/2014/main" id="{BDEFFF1D-21D1-45B8-A062-F9140F937EE2}"/>
              </a:ext>
            </a:extLst>
          </p:cNvPr>
          <p:cNvSpPr txBox="1">
            <a:spLocks/>
          </p:cNvSpPr>
          <p:nvPr userDrawn="1"/>
        </p:nvSpPr>
        <p:spPr>
          <a:xfrm>
            <a:off x="7260740" y="4844827"/>
            <a:ext cx="527607" cy="183356"/>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750" smtClean="0"/>
              <a:pPr/>
              <a:t>‹#›</a:t>
            </a:fld>
            <a:endParaRPr lang="en-US" sz="750" dirty="0"/>
          </a:p>
        </p:txBody>
      </p:sp>
      <p:cxnSp>
        <p:nvCxnSpPr>
          <p:cNvPr id="20" name="Straight Connector 19">
            <a:extLst>
              <a:ext uri="{FF2B5EF4-FFF2-40B4-BE49-F238E27FC236}">
                <a16:creationId xmlns:a16="http://schemas.microsoft.com/office/drawing/2014/main" id="{DFEBA112-2FA0-448A-A373-EB297C4661F0}"/>
              </a:ext>
            </a:extLst>
          </p:cNvPr>
          <p:cNvCxnSpPr>
            <a:cxnSpLocks/>
            <a:endCxn id="18" idx="3"/>
          </p:cNvCxnSpPr>
          <p:nvPr userDrawn="1"/>
        </p:nvCxnSpPr>
        <p:spPr>
          <a:xfrm>
            <a:off x="195335" y="0"/>
            <a:ext cx="0" cy="664142"/>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0137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audio" Target="../media/media18.mp3"/><Relationship Id="rId5" Type="http://schemas.microsoft.com/office/2007/relationships/media" Target="../media/media18.mp3"/><Relationship Id="rId10" Type="http://schemas.openxmlformats.org/officeDocument/2006/relationships/image" Target="../media/image4.png"/><Relationship Id="rId4" Type="http://schemas.microsoft.com/office/2007/relationships/media" Target="../media/media17.mp3"/><Relationship Id="rId9" Type="http://schemas.openxmlformats.org/officeDocument/2006/relationships/image" Target="../media/image15.jp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20.mp3"/><Relationship Id="rId7" Type="http://schemas.openxmlformats.org/officeDocument/2006/relationships/slideLayout" Target="../slideLayouts/slideLayout13.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audio" Target="../media/media21.mp3"/><Relationship Id="rId5" Type="http://schemas.microsoft.com/office/2007/relationships/media" Target="../media/media21.mp3"/><Relationship Id="rId10" Type="http://schemas.openxmlformats.org/officeDocument/2006/relationships/image" Target="../media/image4.png"/><Relationship Id="rId4" Type="http://schemas.openxmlformats.org/officeDocument/2006/relationships/audio" Target="../media/media20.mp3"/><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7.wav"/><Relationship Id="rId1" Type="http://schemas.microsoft.com/office/2007/relationships/media" Target="../media/media27.wav"/><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8.wav"/><Relationship Id="rId1" Type="http://schemas.microsoft.com/office/2007/relationships/media" Target="../media/media28.wav"/><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Ethan-Esber/Project-Burger"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23.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Create New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                                                                          Design Sequence Diagram:</a:t>
            </a:r>
          </a:p>
        </p:txBody>
      </p:sp>
      <p:pic>
        <p:nvPicPr>
          <p:cNvPr id="3" name="Picture 2">
            <a:extLst>
              <a:ext uri="{FF2B5EF4-FFF2-40B4-BE49-F238E27FC236}">
                <a16:creationId xmlns:a16="http://schemas.microsoft.com/office/drawing/2014/main" id="{3BFF6067-527E-4EC3-8524-1C467454C5F9}"/>
              </a:ext>
            </a:extLst>
          </p:cNvPr>
          <p:cNvPicPr>
            <a:picLocks noChangeAspect="1"/>
          </p:cNvPicPr>
          <p:nvPr/>
        </p:nvPicPr>
        <p:blipFill>
          <a:blip r:embed="rId4"/>
          <a:stretch>
            <a:fillRect/>
          </a:stretch>
        </p:blipFill>
        <p:spPr>
          <a:xfrm>
            <a:off x="518518" y="1065082"/>
            <a:ext cx="4099622" cy="1486004"/>
          </a:xfrm>
          <a:prstGeom prst="rect">
            <a:avLst/>
          </a:prstGeom>
        </p:spPr>
      </p:pic>
      <p:pic>
        <p:nvPicPr>
          <p:cNvPr id="6" name="Picture 5">
            <a:extLst>
              <a:ext uri="{FF2B5EF4-FFF2-40B4-BE49-F238E27FC236}">
                <a16:creationId xmlns:a16="http://schemas.microsoft.com/office/drawing/2014/main" id="{9ECB4C8F-7CB3-4479-93D0-F5164D864B36}"/>
              </a:ext>
            </a:extLst>
          </p:cNvPr>
          <p:cNvPicPr>
            <a:picLocks noChangeAspect="1"/>
          </p:cNvPicPr>
          <p:nvPr/>
        </p:nvPicPr>
        <p:blipFill>
          <a:blip r:embed="rId5"/>
          <a:stretch>
            <a:fillRect/>
          </a:stretch>
        </p:blipFill>
        <p:spPr>
          <a:xfrm>
            <a:off x="4866835" y="1060579"/>
            <a:ext cx="4099622" cy="1486004"/>
          </a:xfrm>
          <a:prstGeom prst="rect">
            <a:avLst/>
          </a:prstGeom>
        </p:spPr>
      </p:pic>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255711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Create New Game</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has selected “yes” at prompt to create new game</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A new game is started at the start of level one</a:t>
            </a:r>
          </a:p>
          <a:p>
            <a:pPr defTabSz="685800">
              <a:buClrTx/>
            </a:pP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User Actions</a:t>
            </a: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System Actions</a:t>
            </a:r>
          </a:p>
          <a:p>
            <a:pPr defTabSz="685800">
              <a:buClrTx/>
            </a:pPr>
            <a:r>
              <a:rPr lang="en-US" sz="1200" b="1" kern="1200" dirty="0">
                <a:solidFill>
                  <a:prstClr val="black"/>
                </a:solidFill>
                <a:latin typeface="Calibri" panose="020F0502020204030204"/>
                <a:ea typeface="+mn-ea"/>
                <a:cs typeface="+mn-cs"/>
              </a:rPr>
              <a:t>1.</a:t>
            </a:r>
            <a:r>
              <a:rPr lang="en-US" sz="1200" kern="1200" dirty="0">
                <a:solidFill>
                  <a:prstClr val="black"/>
                </a:solidFill>
                <a:latin typeface="Calibri" panose="020F0502020204030204"/>
                <a:ea typeface="+mn-ea"/>
                <a:cs typeface="+mn-cs"/>
              </a:rPr>
              <a:t> User clicks UI “yes” button				</a:t>
            </a:r>
            <a:r>
              <a:rPr lang="en-US" sz="1200" b="1" kern="1200" dirty="0">
                <a:solidFill>
                  <a:prstClr val="black"/>
                </a:solidFill>
                <a:latin typeface="Calibri" panose="020F0502020204030204"/>
                <a:ea typeface="+mn-ea"/>
                <a:cs typeface="+mn-cs"/>
              </a:rPr>
              <a:t>2.1.</a:t>
            </a:r>
            <a:r>
              <a:rPr lang="en-US" sz="1200" kern="1200" dirty="0">
                <a:solidFill>
                  <a:prstClr val="black"/>
                </a:solidFill>
                <a:latin typeface="Calibri" panose="020F0502020204030204"/>
                <a:ea typeface="+mn-ea"/>
                <a:cs typeface="+mn-cs"/>
              </a:rPr>
              <a:t> Game UI generates a new game message and sends it to the 							        message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2.2</a:t>
            </a:r>
            <a:r>
              <a:rPr lang="en-US" sz="1200" kern="1200" dirty="0">
                <a:solidFill>
                  <a:prstClr val="black"/>
                </a:solidFill>
                <a:latin typeface="Calibri" panose="020F0502020204030204"/>
                <a:ea typeface="+mn-ea"/>
                <a:cs typeface="+mn-cs"/>
              </a:rPr>
              <a:t> Message controller sends the new game call to the game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2.3 </a:t>
            </a:r>
            <a:r>
              <a:rPr lang="en-US" sz="1200" kern="1200" dirty="0">
                <a:solidFill>
                  <a:prstClr val="black"/>
                </a:solidFill>
                <a:latin typeface="Calibri" panose="020F0502020204030204"/>
                <a:ea typeface="+mn-ea"/>
                <a:cs typeface="+mn-cs"/>
              </a:rPr>
              <a:t>The game controller initializes a new game</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3/4</a:t>
            </a:r>
            <a:r>
              <a:rPr lang="en-US" sz="1200" kern="1200" dirty="0">
                <a:solidFill>
                  <a:prstClr val="black"/>
                </a:solidFill>
                <a:latin typeface="Calibri" panose="020F0502020204030204"/>
                <a:ea typeface="+mn-ea"/>
                <a:cs typeface="+mn-cs"/>
              </a:rPr>
              <a:t> The user interface displays the game view</a:t>
            </a:r>
          </a:p>
          <a:p>
            <a:pPr defTabSz="685800">
              <a:spcAft>
                <a:spcPts val="600"/>
              </a:spcAft>
              <a:buClrTx/>
            </a:pPr>
            <a:endParaRPr lang="en-US" sz="1200" b="1" kern="1200" dirty="0">
              <a:solidFill>
                <a:prstClr val="black"/>
              </a:solidFill>
              <a:latin typeface="Calibri" panose="020F0502020204030204"/>
              <a:ea typeface="+mn-ea"/>
              <a:cs typeface="+mn-cs"/>
            </a:endParaRPr>
          </a:p>
        </p:txBody>
      </p:sp>
      <p:pic>
        <p:nvPicPr>
          <p:cNvPr id="12" name="Audio 11">
            <a:hlinkClick r:id="" action="ppaction://media"/>
            <a:extLst>
              <a:ext uri="{FF2B5EF4-FFF2-40B4-BE49-F238E27FC236}">
                <a16:creationId xmlns:a16="http://schemas.microsoft.com/office/drawing/2014/main" id="{04054A18-2F52-4EBD-B1BD-8AD3EE3A07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2432424835"/>
      </p:ext>
    </p:extLst>
  </p:cSld>
  <p:clrMapOvr>
    <a:masterClrMapping/>
  </p:clrMapOvr>
  <mc:AlternateContent xmlns:mc="http://schemas.openxmlformats.org/markup-compatibility/2006">
    <mc:Choice xmlns:p14="http://schemas.microsoft.com/office/powerpoint/2010/main" Requires="p14">
      <p:transition spd="slow" p14:dur="2000" advClick="0" advTm="26391"/>
    </mc:Choice>
    <mc:Fallback>
      <p:transition spd="slow" advClick="0" advTm="26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7DC97-441E-4740-A391-02A8C2EE4F2A}"/>
              </a:ext>
            </a:extLst>
          </p:cNvPr>
          <p:cNvPicPr>
            <a:picLocks noChangeAspect="1"/>
          </p:cNvPicPr>
          <p:nvPr/>
        </p:nvPicPr>
        <p:blipFill>
          <a:blip r:embed="rId4"/>
          <a:stretch>
            <a:fillRect/>
          </a:stretch>
        </p:blipFill>
        <p:spPr>
          <a:xfrm>
            <a:off x="4866832" y="1064025"/>
            <a:ext cx="4099623" cy="1486004"/>
          </a:xfrm>
          <a:prstGeom prst="rect">
            <a:avLst/>
          </a:prstGeom>
        </p:spPr>
      </p:pic>
      <p:pic>
        <p:nvPicPr>
          <p:cNvPr id="3" name="Picture 2">
            <a:extLst>
              <a:ext uri="{FF2B5EF4-FFF2-40B4-BE49-F238E27FC236}">
                <a16:creationId xmlns:a16="http://schemas.microsoft.com/office/drawing/2014/main" id="{D5330363-964C-4EDE-A280-4C9480448ED4}"/>
              </a:ext>
            </a:extLst>
          </p:cNvPr>
          <p:cNvPicPr>
            <a:picLocks noChangeAspect="1"/>
          </p:cNvPicPr>
          <p:nvPr/>
        </p:nvPicPr>
        <p:blipFill>
          <a:blip r:embed="rId5"/>
          <a:stretch>
            <a:fillRect/>
          </a:stretch>
        </p:blipFill>
        <p:spPr>
          <a:xfrm>
            <a:off x="518518" y="1060454"/>
            <a:ext cx="4100761" cy="1481241"/>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Save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                                                                          Design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255711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Save Game</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has selected “yes” at prompt to save game</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The current game session state is saved and the game session is resumed</a:t>
            </a:r>
          </a:p>
          <a:p>
            <a:pPr defTabSz="685800">
              <a:buClrTx/>
            </a:pP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User Actions</a:t>
            </a: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System Actions</a:t>
            </a:r>
          </a:p>
          <a:p>
            <a:pPr defTabSz="685800">
              <a:buClrTx/>
            </a:pPr>
            <a:r>
              <a:rPr lang="en-US" sz="1200" b="1" kern="1200" dirty="0">
                <a:solidFill>
                  <a:prstClr val="black"/>
                </a:solidFill>
                <a:latin typeface="Calibri" panose="020F0502020204030204"/>
                <a:ea typeface="+mn-ea"/>
                <a:cs typeface="+mn-cs"/>
              </a:rPr>
              <a:t>1.</a:t>
            </a:r>
            <a:r>
              <a:rPr lang="en-US" sz="1200" kern="1200" dirty="0">
                <a:solidFill>
                  <a:prstClr val="black"/>
                </a:solidFill>
                <a:latin typeface="Calibri" panose="020F0502020204030204"/>
                <a:ea typeface="+mn-ea"/>
                <a:cs typeface="+mn-cs"/>
              </a:rPr>
              <a:t> User clicks UI “yes” button				</a:t>
            </a:r>
            <a:r>
              <a:rPr lang="en-US" sz="1200" b="1" kern="1200" dirty="0">
                <a:solidFill>
                  <a:prstClr val="black"/>
                </a:solidFill>
                <a:latin typeface="Calibri" panose="020F0502020204030204"/>
                <a:ea typeface="+mn-ea"/>
                <a:cs typeface="+mn-cs"/>
              </a:rPr>
              <a:t>2.1.</a:t>
            </a:r>
            <a:r>
              <a:rPr lang="en-US" sz="1200" kern="1200" dirty="0">
                <a:solidFill>
                  <a:prstClr val="black"/>
                </a:solidFill>
                <a:latin typeface="Calibri" panose="020F0502020204030204"/>
                <a:ea typeface="+mn-ea"/>
                <a:cs typeface="+mn-cs"/>
              </a:rPr>
              <a:t> Game UI generates a save game message and sends it to the 							        message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2.2</a:t>
            </a:r>
            <a:r>
              <a:rPr lang="en-US" sz="1200" kern="1200" dirty="0">
                <a:solidFill>
                  <a:prstClr val="black"/>
                </a:solidFill>
                <a:latin typeface="Calibri" panose="020F0502020204030204"/>
                <a:ea typeface="+mn-ea"/>
                <a:cs typeface="+mn-cs"/>
              </a:rPr>
              <a:t> Message controller sends the save game call to the game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2.3</a:t>
            </a:r>
            <a:r>
              <a:rPr lang="en-US" sz="1200" kern="1200" dirty="0">
                <a:solidFill>
                  <a:prstClr val="black"/>
                </a:solidFill>
                <a:latin typeface="Calibri" panose="020F0502020204030204"/>
                <a:ea typeface="+mn-ea"/>
                <a:cs typeface="+mn-cs"/>
              </a:rPr>
              <a:t> The game controller saves the current game</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3/4</a:t>
            </a:r>
            <a:r>
              <a:rPr lang="en-US" sz="1200" kern="1200" dirty="0">
                <a:solidFill>
                  <a:prstClr val="black"/>
                </a:solidFill>
                <a:latin typeface="Calibri" panose="020F0502020204030204"/>
                <a:ea typeface="+mn-ea"/>
                <a:cs typeface="+mn-cs"/>
              </a:rPr>
              <a:t> The user interface return to the game view </a:t>
            </a:r>
          </a:p>
          <a:p>
            <a:pPr defTabSz="685800">
              <a:spcAft>
                <a:spcPts val="600"/>
              </a:spcAft>
              <a:buClrTx/>
            </a:pPr>
            <a:endParaRPr lang="en-US" sz="1200" b="1" kern="1200" dirty="0">
              <a:solidFill>
                <a:prstClr val="black"/>
              </a:solidFill>
              <a:latin typeface="Calibri" panose="020F0502020204030204"/>
              <a:ea typeface="+mn-ea"/>
              <a:cs typeface="+mn-cs"/>
            </a:endParaRPr>
          </a:p>
        </p:txBody>
      </p:sp>
      <p:pic>
        <p:nvPicPr>
          <p:cNvPr id="2" name="Audio 1">
            <a:hlinkClick r:id="" action="ppaction://media"/>
            <a:extLst>
              <a:ext uri="{FF2B5EF4-FFF2-40B4-BE49-F238E27FC236}">
                <a16:creationId xmlns:a16="http://schemas.microsoft.com/office/drawing/2014/main" id="{5E9FC939-CD27-4B67-BA37-4EA633747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3833382567"/>
      </p:ext>
    </p:extLst>
  </p:cSld>
  <p:clrMapOvr>
    <a:masterClrMapping/>
  </p:clrMapOvr>
  <mc:AlternateContent xmlns:mc="http://schemas.openxmlformats.org/markup-compatibility/2006">
    <mc:Choice xmlns:p14="http://schemas.microsoft.com/office/powerpoint/2010/main" Requires="p14">
      <p:transition spd="slow" p14:dur="2000" advClick="0" advTm="14799"/>
    </mc:Choice>
    <mc:Fallback>
      <p:transition spd="slow" advClick="0" advTm="14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10068-D012-432D-88E5-0FEA52BB55EE}"/>
              </a:ext>
            </a:extLst>
          </p:cNvPr>
          <p:cNvPicPr>
            <a:picLocks noChangeAspect="1"/>
          </p:cNvPicPr>
          <p:nvPr/>
        </p:nvPicPr>
        <p:blipFill>
          <a:blip r:embed="rId4"/>
          <a:stretch>
            <a:fillRect/>
          </a:stretch>
        </p:blipFill>
        <p:spPr>
          <a:xfrm>
            <a:off x="518519" y="1064025"/>
            <a:ext cx="3659617" cy="2811689"/>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Move Character</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4249291" y="811166"/>
            <a:ext cx="4791944" cy="423802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User Actions         System Actions</a:t>
            </a:r>
          </a:p>
          <a:p>
            <a:pPr defTabSz="685800">
              <a:buClrTx/>
            </a:pPr>
            <a:r>
              <a:rPr lang="en-US" sz="1013" b="1" kern="1200" dirty="0">
                <a:solidFill>
                  <a:prstClr val="black"/>
                </a:solidFill>
                <a:latin typeface="Calibri" panose="020F0502020204030204"/>
                <a:ea typeface="+mn-ea"/>
                <a:cs typeface="+mn-cs"/>
              </a:rPr>
              <a:t>1.</a:t>
            </a:r>
            <a:r>
              <a:rPr lang="en-US" sz="1013" kern="1200" dirty="0">
                <a:solidFill>
                  <a:prstClr val="black"/>
                </a:solidFill>
                <a:latin typeface="Calibri" panose="020F0502020204030204"/>
                <a:ea typeface="+mn-ea"/>
                <a:cs typeface="+mn-cs"/>
              </a:rPr>
              <a:t> User presses	     </a:t>
            </a:r>
            <a:r>
              <a:rPr lang="en-US" sz="1013" b="1" kern="1200" dirty="0">
                <a:solidFill>
                  <a:prstClr val="black"/>
                </a:solidFill>
                <a:latin typeface="Calibri" panose="020F0502020204030204"/>
                <a:ea typeface="+mn-ea"/>
                <a:cs typeface="+mn-cs"/>
              </a:rPr>
              <a:t>2.</a:t>
            </a:r>
            <a:r>
              <a:rPr lang="en-US" sz="1013" kern="1200" dirty="0">
                <a:solidFill>
                  <a:prstClr val="black"/>
                </a:solidFill>
                <a:latin typeface="Calibri" panose="020F0502020204030204"/>
                <a:ea typeface="+mn-ea"/>
                <a:cs typeface="+mn-cs"/>
              </a:rPr>
              <a:t> If player enter 	 	  	                </a:t>
            </a:r>
          </a:p>
          <a:p>
            <a:pPr defTabSz="685800">
              <a:buClrTx/>
            </a:pPr>
            <a:r>
              <a:rPr lang="en-US" sz="1013" kern="1200" dirty="0">
                <a:solidFill>
                  <a:prstClr val="black"/>
                </a:solidFill>
                <a:latin typeface="Calibri" panose="020F0502020204030204"/>
                <a:ea typeface="+mn-ea"/>
                <a:cs typeface="+mn-cs"/>
              </a:rPr>
              <a:t>    movement key	          (a) a-key or (b) left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2.1.2.</a:t>
            </a:r>
            <a:r>
              <a:rPr lang="en-US" sz="1013" kern="1200" dirty="0">
                <a:solidFill>
                  <a:prstClr val="black"/>
                </a:solidFill>
                <a:latin typeface="Calibri" panose="020F0502020204030204"/>
                <a:ea typeface="+mn-ea"/>
                <a:cs typeface="+mn-cs"/>
              </a:rPr>
              <a:t> Message controller sends a call to the game 		                 controller for the character to move left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2.1.3.</a:t>
            </a:r>
            <a:r>
              <a:rPr lang="en-US" sz="1013" kern="1200" dirty="0">
                <a:solidFill>
                  <a:prstClr val="black"/>
                </a:solidFill>
                <a:latin typeface="Calibri" panose="020F0502020204030204"/>
                <a:ea typeface="+mn-ea"/>
                <a:cs typeface="+mn-cs"/>
              </a:rPr>
              <a:t> The game controller moves the player left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a:t>
            </a:r>
            <a:r>
              <a:rPr lang="en-US" sz="1013" kern="1200" dirty="0">
                <a:solidFill>
                  <a:prstClr val="black"/>
                </a:solidFill>
                <a:latin typeface="Calibri" panose="020F0502020204030204"/>
                <a:ea typeface="+mn-ea"/>
                <a:cs typeface="+mn-cs"/>
              </a:rPr>
              <a:t> If player enters</a:t>
            </a:r>
          </a:p>
          <a:p>
            <a:pPr defTabSz="685800">
              <a:buClrTx/>
            </a:pPr>
            <a:r>
              <a:rPr lang="en-US" sz="1013" b="1" kern="1200" dirty="0">
                <a:solidFill>
                  <a:prstClr val="black"/>
                </a:solidFill>
                <a:latin typeface="Calibri" panose="020F0502020204030204"/>
                <a:ea typeface="+mn-ea"/>
                <a:cs typeface="+mn-cs"/>
              </a:rPr>
              <a:t>		          </a:t>
            </a:r>
            <a:r>
              <a:rPr lang="en-US" sz="1013" kern="1200" dirty="0">
                <a:solidFill>
                  <a:prstClr val="black"/>
                </a:solidFill>
                <a:latin typeface="Calibri" panose="020F0502020204030204"/>
                <a:ea typeface="+mn-ea"/>
                <a:cs typeface="+mn-cs"/>
              </a:rPr>
              <a:t>(a) d-key or (b) right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2.2.2. </a:t>
            </a:r>
            <a:r>
              <a:rPr lang="en-US" sz="1013" kern="1200" dirty="0">
                <a:solidFill>
                  <a:prstClr val="black"/>
                </a:solidFill>
                <a:latin typeface="Calibri" panose="020F0502020204030204"/>
                <a:ea typeface="+mn-ea"/>
                <a:cs typeface="+mn-cs"/>
              </a:rPr>
              <a:t>Message controller sends a call to the game 		                 controller for the character to move right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2.2.3.</a:t>
            </a:r>
            <a:r>
              <a:rPr lang="en-US" sz="1013" kern="1200" dirty="0">
                <a:solidFill>
                  <a:prstClr val="black"/>
                </a:solidFill>
                <a:latin typeface="Calibri" panose="020F0502020204030204"/>
                <a:ea typeface="+mn-ea"/>
                <a:cs typeface="+mn-cs"/>
              </a:rPr>
              <a:t> The game controller moves the player right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2.3.</a:t>
            </a:r>
            <a:r>
              <a:rPr lang="en-US" sz="1013" kern="1200" dirty="0">
                <a:solidFill>
                  <a:prstClr val="black"/>
                </a:solidFill>
                <a:latin typeface="Calibri" panose="020F0502020204030204"/>
                <a:ea typeface="+mn-ea"/>
                <a:cs typeface="+mn-cs"/>
              </a:rPr>
              <a:t> If player enters</a:t>
            </a:r>
          </a:p>
          <a:p>
            <a:pPr defTabSz="685800">
              <a:buClrTx/>
            </a:pPr>
            <a:r>
              <a:rPr lang="en-US" sz="1013" kern="1200" dirty="0">
                <a:solidFill>
                  <a:prstClr val="black"/>
                </a:solidFill>
                <a:latin typeface="Calibri" panose="020F0502020204030204"/>
                <a:ea typeface="+mn-ea"/>
                <a:cs typeface="+mn-cs"/>
              </a:rPr>
              <a:t>		          (a) w-key or up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2.3.1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b="1" kern="1200" dirty="0">
                <a:solidFill>
                  <a:prstClr val="black"/>
                </a:solidFill>
                <a:latin typeface="Calibri" panose="020F0502020204030204"/>
                <a:ea typeface="+mn-ea"/>
                <a:cs typeface="+mn-cs"/>
              </a:rPr>
              <a:t>		     2.3.2.</a:t>
            </a:r>
            <a:r>
              <a:rPr lang="en-US" sz="1013" kern="1200" dirty="0">
                <a:solidFill>
                  <a:prstClr val="black"/>
                </a:solidFill>
                <a:latin typeface="Calibri" panose="020F0502020204030204"/>
                <a:ea typeface="+mn-ea"/>
                <a:cs typeface="+mn-cs"/>
              </a:rPr>
              <a:t> Message controller sends a call to the game    		                controller for the character to move up</a:t>
            </a:r>
          </a:p>
          <a:p>
            <a:pPr defTabSz="685800">
              <a:buClrTx/>
            </a:pPr>
            <a:r>
              <a:rPr lang="en-US" sz="1013" b="1" kern="1200" dirty="0">
                <a:solidFill>
                  <a:prstClr val="black"/>
                </a:solidFill>
                <a:latin typeface="Calibri" panose="020F0502020204030204"/>
                <a:ea typeface="+mn-ea"/>
                <a:cs typeface="+mn-cs"/>
              </a:rPr>
              <a:t>		     2.3.3.</a:t>
            </a:r>
            <a:r>
              <a:rPr lang="en-US" sz="1013" kern="1200" dirty="0">
                <a:solidFill>
                  <a:prstClr val="black"/>
                </a:solidFill>
                <a:latin typeface="Calibri" panose="020F0502020204030204"/>
                <a:ea typeface="+mn-ea"/>
                <a:cs typeface="+mn-cs"/>
              </a:rPr>
              <a:t> The game controller moves the player up (jump)</a:t>
            </a:r>
          </a:p>
          <a:p>
            <a:pPr defTabSz="685800">
              <a:buClrTx/>
            </a:pPr>
            <a:r>
              <a:rPr lang="en-US" sz="1013" b="1" kern="1200" dirty="0">
                <a:solidFill>
                  <a:prstClr val="black"/>
                </a:solidFill>
                <a:latin typeface="Calibri" panose="020F0502020204030204"/>
                <a:ea typeface="+mn-ea"/>
                <a:cs typeface="+mn-cs"/>
              </a:rPr>
              <a:t>		     2.4. </a:t>
            </a:r>
            <a:r>
              <a:rPr lang="en-US" sz="1013" kern="1200" dirty="0">
                <a:solidFill>
                  <a:prstClr val="black"/>
                </a:solidFill>
                <a:latin typeface="Calibri" panose="020F0502020204030204"/>
                <a:ea typeface="+mn-ea"/>
                <a:cs typeface="+mn-cs"/>
              </a:rPr>
              <a:t>If player enters</a:t>
            </a:r>
          </a:p>
          <a:p>
            <a:pPr defTabSz="685800">
              <a:buClrTx/>
            </a:pPr>
            <a:r>
              <a:rPr lang="en-US" sz="1013" kern="1200" dirty="0">
                <a:solidFill>
                  <a:prstClr val="black"/>
                </a:solidFill>
                <a:latin typeface="Calibri" panose="020F0502020204030204"/>
                <a:ea typeface="+mn-ea"/>
                <a:cs typeface="+mn-cs"/>
              </a:rPr>
              <a:t>		          (a) s-key or (b) down arrow key</a:t>
            </a:r>
          </a:p>
          <a:p>
            <a:pPr defTabSz="685800">
              <a:buClrTx/>
            </a:pPr>
            <a:r>
              <a:rPr lang="en-US" sz="1013" b="1" kern="1200" dirty="0">
                <a:solidFill>
                  <a:prstClr val="black"/>
                </a:solidFill>
                <a:latin typeface="Calibri" panose="020F0502020204030204"/>
                <a:ea typeface="+mn-ea"/>
                <a:cs typeface="+mn-cs"/>
              </a:rPr>
              <a:t>		     2.4.1. </a:t>
            </a:r>
            <a:r>
              <a:rPr lang="en-US" sz="1013" kern="1200" dirty="0">
                <a:solidFill>
                  <a:prstClr val="black"/>
                </a:solidFill>
                <a:latin typeface="Calibri" panose="020F0502020204030204"/>
                <a:ea typeface="+mn-ea"/>
                <a:cs typeface="+mn-cs"/>
              </a:rPr>
              <a:t>The UI sends a message to the message controller</a:t>
            </a:r>
          </a:p>
          <a:p>
            <a:pPr defTabSz="685800">
              <a:buClrTx/>
            </a:pPr>
            <a:r>
              <a:rPr lang="en-US" sz="1013" b="1" kern="1200" dirty="0">
                <a:solidFill>
                  <a:prstClr val="black"/>
                </a:solidFill>
                <a:latin typeface="Calibri" panose="020F0502020204030204"/>
                <a:ea typeface="+mn-ea"/>
                <a:cs typeface="+mn-cs"/>
              </a:rPr>
              <a:t>		     2.4.2. </a:t>
            </a:r>
            <a:r>
              <a:rPr lang="en-US" sz="1013" kern="1200" dirty="0">
                <a:solidFill>
                  <a:prstClr val="black"/>
                </a:solidFill>
                <a:latin typeface="Calibri" panose="020F0502020204030204"/>
                <a:ea typeface="+mn-ea"/>
                <a:cs typeface="+mn-cs"/>
              </a:rPr>
              <a:t>Message controller sends a call to the game 		                 controller for the character to move down</a:t>
            </a:r>
          </a:p>
          <a:p>
            <a:pPr defTabSz="685800">
              <a:buClrTx/>
            </a:pPr>
            <a:r>
              <a:rPr lang="en-US" sz="1013" b="1" kern="1200" dirty="0">
                <a:solidFill>
                  <a:prstClr val="black"/>
                </a:solidFill>
                <a:latin typeface="Calibri" panose="020F0502020204030204"/>
                <a:ea typeface="+mn-ea"/>
                <a:cs typeface="+mn-cs"/>
              </a:rPr>
              <a:t>		     2.4.3. </a:t>
            </a:r>
            <a:r>
              <a:rPr lang="en-US" sz="1013" kern="1200" dirty="0">
                <a:solidFill>
                  <a:prstClr val="black"/>
                </a:solidFill>
                <a:latin typeface="Calibri" panose="020F0502020204030204"/>
                <a:ea typeface="+mn-ea"/>
                <a:cs typeface="+mn-cs"/>
              </a:rPr>
              <a:t>The game controller moves the player down (crouch)</a:t>
            </a:r>
          </a:p>
        </p:txBody>
      </p:sp>
      <p:sp>
        <p:nvSpPr>
          <p:cNvPr id="6" name="TextBox 5">
            <a:extLst>
              <a:ext uri="{FF2B5EF4-FFF2-40B4-BE49-F238E27FC236}">
                <a16:creationId xmlns:a16="http://schemas.microsoft.com/office/drawing/2014/main" id="{3CE337AD-4801-4AAC-AB8C-0857713C9443}"/>
              </a:ext>
            </a:extLst>
          </p:cNvPr>
          <p:cNvSpPr txBox="1"/>
          <p:nvPr/>
        </p:nvSpPr>
        <p:spPr>
          <a:xfrm>
            <a:off x="469002" y="3875714"/>
            <a:ext cx="4894709" cy="1079783"/>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Move Character</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is in an active play-session, game is not paused.</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The character moves in the direction desired by the player.</a:t>
            </a:r>
            <a:endParaRPr lang="en-US" sz="975" kern="1200" dirty="0">
              <a:solidFill>
                <a:prstClr val="black"/>
              </a:solidFill>
              <a:latin typeface="Calibri" panose="020F0502020204030204"/>
              <a:ea typeface="+mn-ea"/>
              <a:cs typeface="+mn-cs"/>
            </a:endParaRPr>
          </a:p>
        </p:txBody>
      </p:sp>
      <p:pic>
        <p:nvPicPr>
          <p:cNvPr id="2" name="Audio 1">
            <a:hlinkClick r:id="" action="ppaction://media"/>
            <a:extLst>
              <a:ext uri="{FF2B5EF4-FFF2-40B4-BE49-F238E27FC236}">
                <a16:creationId xmlns:a16="http://schemas.microsoft.com/office/drawing/2014/main" id="{5F2AE1E5-A801-4E6D-851E-17EE2B4ACC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1908574317"/>
      </p:ext>
    </p:extLst>
  </p:cSld>
  <p:clrMapOvr>
    <a:masterClrMapping/>
  </p:clrMapOvr>
  <mc:AlternateContent xmlns:mc="http://schemas.openxmlformats.org/markup-compatibility/2006">
    <mc:Choice xmlns:p14="http://schemas.microsoft.com/office/powerpoint/2010/main" Requires="p14">
      <p:transition spd="slow" p14:dur="2000" advClick="0" advTm="25429"/>
    </mc:Choice>
    <mc:Fallback>
      <p:transition spd="slow" advClick="0" advTm="2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Domain Model</a:t>
            </a:r>
          </a:p>
        </p:txBody>
      </p:sp>
      <p:pic>
        <p:nvPicPr>
          <p:cNvPr id="6" name="Picture 5">
            <a:extLst>
              <a:ext uri="{FF2B5EF4-FFF2-40B4-BE49-F238E27FC236}">
                <a16:creationId xmlns:a16="http://schemas.microsoft.com/office/drawing/2014/main" id="{ED1D9866-E56F-4080-BFE7-C3E5BAD13E2C}"/>
              </a:ext>
            </a:extLst>
          </p:cNvPr>
          <p:cNvPicPr>
            <a:picLocks noChangeAspect="1"/>
          </p:cNvPicPr>
          <p:nvPr/>
        </p:nvPicPr>
        <p:blipFill>
          <a:blip r:embed="rId4"/>
          <a:stretch>
            <a:fillRect/>
          </a:stretch>
        </p:blipFill>
        <p:spPr>
          <a:xfrm>
            <a:off x="833085" y="899720"/>
            <a:ext cx="7874687" cy="3675737"/>
          </a:xfrm>
          <a:prstGeom prst="rect">
            <a:avLst/>
          </a:prstGeom>
        </p:spPr>
      </p:pic>
      <p:pic>
        <p:nvPicPr>
          <p:cNvPr id="7" name="Audio 6">
            <a:hlinkClick r:id="" action="ppaction://media"/>
            <a:extLst>
              <a:ext uri="{FF2B5EF4-FFF2-40B4-BE49-F238E27FC236}">
                <a16:creationId xmlns:a16="http://schemas.microsoft.com/office/drawing/2014/main" id="{E79C35C4-9E21-4EBA-BA65-A5FFD06D28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1126587626"/>
      </p:ext>
    </p:extLst>
  </p:cSld>
  <p:clrMapOvr>
    <a:masterClrMapping/>
  </p:clrMapOvr>
  <mc:AlternateContent xmlns:mc="http://schemas.openxmlformats.org/markup-compatibility/2006">
    <mc:Choice xmlns:p14="http://schemas.microsoft.com/office/powerpoint/2010/main" Requires="p14">
      <p:transition spd="slow" p14:dur="2000" advClick="0" advTm="26644"/>
    </mc:Choice>
    <mc:Fallback>
      <p:transition spd="slow" advClick="0" advTm="26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pic>
        <p:nvPicPr>
          <p:cNvPr id="253" name="Google Shape;253;p36"/>
          <p:cNvPicPr preferRelativeResize="0"/>
          <p:nvPr/>
        </p:nvPicPr>
        <p:blipFill>
          <a:blip r:embed="rId5">
            <a:alphaModFix/>
          </a:blip>
          <a:stretch>
            <a:fillRect/>
          </a:stretch>
        </p:blipFill>
        <p:spPr>
          <a:xfrm>
            <a:off x="2542425" y="750018"/>
            <a:ext cx="4059160" cy="4163408"/>
          </a:xfrm>
          <a:prstGeom prst="rect">
            <a:avLst/>
          </a:prstGeom>
          <a:noFill/>
          <a:ln>
            <a:noFill/>
          </a:ln>
        </p:spPr>
      </p:pic>
      <p:pic>
        <p:nvPicPr>
          <p:cNvPr id="2" name="Slide 14">
            <a:hlinkClick r:id="" action="ppaction://media"/>
            <a:extLst>
              <a:ext uri="{FF2B5EF4-FFF2-40B4-BE49-F238E27FC236}">
                <a16:creationId xmlns:a16="http://schemas.microsoft.com/office/drawing/2014/main" id="{30EAA43C-3520-4EB8-98D3-C99ECF6B921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92000"/>
    </mc:Choice>
    <mc:Fallback>
      <p:transition spd="slow" advClick="0" advTm="9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pic>
        <p:nvPicPr>
          <p:cNvPr id="260" name="Google Shape;260;p37"/>
          <p:cNvPicPr preferRelativeResize="0"/>
          <p:nvPr/>
        </p:nvPicPr>
        <p:blipFill>
          <a:blip r:embed="rId5">
            <a:alphaModFix/>
          </a:blip>
          <a:stretch>
            <a:fillRect/>
          </a:stretch>
        </p:blipFill>
        <p:spPr>
          <a:xfrm>
            <a:off x="2001125" y="932500"/>
            <a:ext cx="5199775" cy="3525050"/>
          </a:xfrm>
          <a:prstGeom prst="rect">
            <a:avLst/>
          </a:prstGeom>
          <a:noFill/>
          <a:ln>
            <a:noFill/>
          </a:ln>
        </p:spPr>
      </p:pic>
      <p:pic>
        <p:nvPicPr>
          <p:cNvPr id="2" name="Slide 15">
            <a:hlinkClick r:id="" action="ppaction://media"/>
            <a:extLst>
              <a:ext uri="{FF2B5EF4-FFF2-40B4-BE49-F238E27FC236}">
                <a16:creationId xmlns:a16="http://schemas.microsoft.com/office/drawing/2014/main" id="{EBC5B5A6-F250-4DE5-A0CA-05FB71479A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72000"/>
    </mc:Choice>
    <mc:Fallback>
      <p:transition spd="slow" advClick="0" advTm="7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6" name="Google Shape;279;p42">
            <a:extLst>
              <a:ext uri="{FF2B5EF4-FFF2-40B4-BE49-F238E27FC236}">
                <a16:creationId xmlns:a16="http://schemas.microsoft.com/office/drawing/2014/main" id="{FFE3C579-6CA6-460A-AE5D-8C4087387AAA}"/>
              </a:ext>
            </a:extLst>
          </p:cNvPr>
          <p:cNvSpPr txBox="1"/>
          <p:nvPr/>
        </p:nvSpPr>
        <p:spPr>
          <a:xfrm>
            <a:off x="1065500" y="965425"/>
            <a:ext cx="6257100" cy="3817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
            </a:pPr>
            <a:r>
              <a:rPr lang="en" sz="1800" dirty="0"/>
              <a:t>We haven’t done any actual testing yet, but we do have plans in place.</a:t>
            </a:r>
            <a:endParaRPr sz="1800" dirty="0"/>
          </a:p>
          <a:p>
            <a:pPr marL="457200" marR="0" lvl="0" indent="0" algn="l" rtl="0">
              <a:spcBef>
                <a:spcPts val="0"/>
              </a:spcBef>
              <a:spcAft>
                <a:spcPts val="0"/>
              </a:spcAft>
              <a:buNone/>
            </a:pPr>
            <a:endParaRPr sz="1800" dirty="0"/>
          </a:p>
          <a:p>
            <a:pPr marL="711200" marR="0" lvl="0" indent="-254000" algn="l" rtl="0">
              <a:spcBef>
                <a:spcPts val="0"/>
              </a:spcBef>
              <a:spcAft>
                <a:spcPts val="0"/>
              </a:spcAft>
              <a:buSzPts val="1800"/>
              <a:buChar char="●"/>
            </a:pPr>
            <a:r>
              <a:rPr lang="en" sz="1800" dirty="0"/>
              <a:t>The Unit Tests will be done by NUnit to automate most of the testing.</a:t>
            </a:r>
            <a:endParaRPr sz="1800" dirty="0"/>
          </a:p>
          <a:p>
            <a:pPr marL="914400" marR="0" lvl="0" indent="0" algn="l" rtl="0">
              <a:spcBef>
                <a:spcPts val="0"/>
              </a:spcBef>
              <a:spcAft>
                <a:spcPts val="0"/>
              </a:spcAft>
              <a:buNone/>
            </a:pPr>
            <a:endParaRPr sz="1800" dirty="0"/>
          </a:p>
          <a:p>
            <a:pPr marL="711200" marR="0" lvl="0" indent="-254000" algn="l" rtl="0">
              <a:spcBef>
                <a:spcPts val="0"/>
              </a:spcBef>
              <a:spcAft>
                <a:spcPts val="0"/>
              </a:spcAft>
              <a:buSzPts val="1800"/>
              <a:buChar char="●"/>
            </a:pPr>
            <a:r>
              <a:rPr lang="en" sz="1800" dirty="0"/>
              <a:t>Use Case testing will be done by hand in a similar format to the Use Case document.</a:t>
            </a:r>
            <a:endParaRPr sz="1800" dirty="0"/>
          </a:p>
          <a:p>
            <a:pPr marL="914400" marR="0" lvl="0" indent="0" algn="l" rtl="0">
              <a:spcBef>
                <a:spcPts val="0"/>
              </a:spcBef>
              <a:spcAft>
                <a:spcPts val="0"/>
              </a:spcAft>
              <a:buNone/>
            </a:pPr>
            <a:endParaRPr sz="1800" dirty="0"/>
          </a:p>
          <a:p>
            <a:pPr marL="711200" marR="0" lvl="0" indent="-254000" algn="l" rtl="0">
              <a:spcBef>
                <a:spcPts val="0"/>
              </a:spcBef>
              <a:spcAft>
                <a:spcPts val="0"/>
              </a:spcAft>
              <a:buSzPts val="1800"/>
              <a:buChar char="●"/>
            </a:pPr>
            <a:r>
              <a:rPr lang="en" sz="1800" dirty="0"/>
              <a:t>Since all of us were involved in the development, most of our Acceptance Testing will be done by participants of the focus groups.</a:t>
            </a:r>
            <a:endParaRPr sz="1800" dirty="0"/>
          </a:p>
          <a:p>
            <a:pPr marL="457200" marR="0" lvl="0" indent="0" algn="l" rtl="0">
              <a:spcBef>
                <a:spcPts val="0"/>
              </a:spcBef>
              <a:spcAft>
                <a:spcPts val="0"/>
              </a:spcAft>
              <a:buNone/>
            </a:pPr>
            <a:endParaRPr sz="1800" dirty="0"/>
          </a:p>
          <a:p>
            <a:pPr marL="0" marR="0" lvl="0" indent="0" algn="l" rtl="0">
              <a:spcBef>
                <a:spcPts val="0"/>
              </a:spcBef>
              <a:spcAft>
                <a:spcPts val="0"/>
              </a:spcAft>
              <a:buNone/>
            </a:pPr>
            <a:endParaRPr sz="1800" dirty="0"/>
          </a:p>
          <a:p>
            <a:pPr marL="457200" marR="0" lvl="0" indent="0" algn="l" rtl="0">
              <a:spcBef>
                <a:spcPts val="0"/>
              </a:spcBef>
              <a:spcAft>
                <a:spcPts val="0"/>
              </a:spcAft>
              <a:buNone/>
            </a:pPr>
            <a:endParaRPr sz="1800" dirty="0"/>
          </a:p>
        </p:txBody>
      </p:sp>
      <p:pic>
        <p:nvPicPr>
          <p:cNvPr id="4" name="2020-04-28_17-44-59">
            <a:hlinkClick r:id="" action="ppaction://media"/>
            <a:extLst>
              <a:ext uri="{FF2B5EF4-FFF2-40B4-BE49-F238E27FC236}">
                <a16:creationId xmlns:a16="http://schemas.microsoft.com/office/drawing/2014/main" id="{B0FD74A5-7AF9-46CF-9B11-9091031A5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6000"/>
    </mc:Choice>
    <mc:Fallback>
      <p:transition spd="slow" advClick="0" advTm="10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pic>
        <p:nvPicPr>
          <p:cNvPr id="2" name="Slide 19">
            <a:hlinkClick r:id="" action="ppaction://media"/>
            <a:extLst>
              <a:ext uri="{FF2B5EF4-FFF2-40B4-BE49-F238E27FC236}">
                <a16:creationId xmlns:a16="http://schemas.microsoft.com/office/drawing/2014/main" id="{5E96750E-168C-423E-B527-AA0F1C739C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32000"/>
    </mc:Choice>
    <mc:Fallback>
      <p:transition spd="slow" advClick="0"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pic>
        <p:nvPicPr>
          <p:cNvPr id="2" name="Slide 20">
            <a:hlinkClick r:id="" action="ppaction://media"/>
            <a:extLst>
              <a:ext uri="{FF2B5EF4-FFF2-40B4-BE49-F238E27FC236}">
                <a16:creationId xmlns:a16="http://schemas.microsoft.com/office/drawing/2014/main" id="{2E66FBF6-0898-4E46-9DB2-FCAA48C086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46000"/>
    </mc:Choice>
    <mc:Fallback>
      <p:transition spd="slow" advClick="0" advTm="4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3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pic>
        <p:nvPicPr>
          <p:cNvPr id="2" name="Slide 21">
            <a:hlinkClick r:id="" action="ppaction://media"/>
            <a:extLst>
              <a:ext uri="{FF2B5EF4-FFF2-40B4-BE49-F238E27FC236}">
                <a16:creationId xmlns:a16="http://schemas.microsoft.com/office/drawing/2014/main" id="{22BF9A56-E912-4171-B570-C042DDF5D0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45000"/>
    </mc:Choice>
    <mc:Fallback>
      <p:transition spd="slow" advClick="0" advTm="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pic>
        <p:nvPicPr>
          <p:cNvPr id="2" name="Slide 22">
            <a:hlinkClick r:id="" action="ppaction://media"/>
            <a:extLst>
              <a:ext uri="{FF2B5EF4-FFF2-40B4-BE49-F238E27FC236}">
                <a16:creationId xmlns:a16="http://schemas.microsoft.com/office/drawing/2014/main" id="{D165697D-7E3D-4771-B2C4-D94D811D93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67000"/>
    </mc:Choice>
    <mc:Fallback>
      <p:transition spd="slow" advClick="0" advTm="6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lvl="0" indent="-254000">
              <a:buClr>
                <a:schemeClr val="dk1"/>
              </a:buClr>
              <a:buSzPts val="1800"/>
              <a:buFont typeface="Courier New"/>
              <a:buChar char="o"/>
            </a:pPr>
            <a:r>
              <a:rPr lang="en-US" sz="1800" dirty="0">
                <a:hlinkClick r:id="rId3"/>
              </a:rPr>
              <a:t>https://github.com/Ethan-Esber/Project-Burger</a:t>
            </a:r>
            <a:endParaRPr sz="1100" dirty="0"/>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Product &amp; Sprint Backlog, CMP Video</a:t>
            </a:r>
            <a:endParaRPr sz="1100" dirty="0"/>
          </a:p>
        </p:txBody>
      </p:sp>
      <p:pic>
        <p:nvPicPr>
          <p:cNvPr id="3" name="videoplayback">
            <a:hlinkClick r:id="" action="ppaction://media"/>
            <a:extLst>
              <a:ext uri="{FF2B5EF4-FFF2-40B4-BE49-F238E27FC236}">
                <a16:creationId xmlns:a16="http://schemas.microsoft.com/office/drawing/2014/main" id="{4650B882-005B-4BB1-85DA-FBE6E8D26D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2400" y="848475"/>
            <a:ext cx="6127200" cy="3446550"/>
          </a:xfrm>
          <a:prstGeom prst="rect">
            <a:avLst/>
          </a:prstGeom>
        </p:spPr>
      </p:pic>
    </p:spTree>
    <p:extLst>
      <p:ext uri="{BB962C8B-B14F-4D97-AF65-F5344CB8AC3E}">
        <p14:creationId xmlns:p14="http://schemas.microsoft.com/office/powerpoint/2010/main" val="4168260460"/>
      </p:ext>
    </p:extLst>
  </p:cSld>
  <p:clrMapOvr>
    <a:masterClrMapping/>
  </p:clrMapOvr>
  <mc:AlternateContent xmlns:mc="http://schemas.openxmlformats.org/markup-compatibility/2006">
    <mc:Choice xmlns:p14="http://schemas.microsoft.com/office/powerpoint/2010/main" Requires="p14">
      <p:transition spd="slow" p14:dur="2000" advClick="0" advTm="209000"/>
    </mc:Choice>
    <mc:Fallback>
      <p:transition spd="slow" advClick="0" advTm="20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4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lvl="0" algn="ctr">
              <a:buClr>
                <a:srgbClr val="214221"/>
              </a:buClr>
              <a:buSzPts val="3000"/>
            </a:pPr>
            <a:r>
              <a:rPr lang="en" sz="3000" b="1" dirty="0">
                <a:solidFill>
                  <a:srgbClr val="214221"/>
                </a:solidFill>
              </a:rPr>
              <a:t>ZenHub Overview</a:t>
            </a:r>
            <a:endParaRPr sz="1100" dirty="0"/>
          </a:p>
        </p:txBody>
      </p:sp>
      <p:pic>
        <p:nvPicPr>
          <p:cNvPr id="5" name="ZenHub">
            <a:hlinkClick r:id="" action="ppaction://media"/>
            <a:extLst>
              <a:ext uri="{FF2B5EF4-FFF2-40B4-BE49-F238E27FC236}">
                <a16:creationId xmlns:a16="http://schemas.microsoft.com/office/drawing/2014/main" id="{4B37774D-33D6-4BC6-AF32-1AF0C6676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1199" y="854369"/>
            <a:ext cx="6940801" cy="3495249"/>
          </a:xfrm>
          <a:prstGeom prst="rect">
            <a:avLst/>
          </a:prstGeom>
        </p:spPr>
      </p:pic>
    </p:spTree>
    <p:extLst>
      <p:ext uri="{BB962C8B-B14F-4D97-AF65-F5344CB8AC3E}">
        <p14:creationId xmlns:p14="http://schemas.microsoft.com/office/powerpoint/2010/main" val="4096080680"/>
      </p:ext>
    </p:extLst>
  </p:cSld>
  <p:clrMapOvr>
    <a:masterClrMapping/>
  </p:clrMapOvr>
  <mc:AlternateContent xmlns:mc="http://schemas.openxmlformats.org/markup-compatibility/2006">
    <mc:Choice xmlns:p14="http://schemas.microsoft.com/office/powerpoint/2010/main" Requires="p14">
      <p:transition spd="slow" p14:dur="2000" advClick="0" advTm="260000"/>
    </mc:Choice>
    <mc:Fallback>
      <p:transition spd="slow" advClick="0" advTm="2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9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2308324"/>
          </a:xfrm>
          <a:prstGeom prst="rect">
            <a:avLst/>
          </a:prstGeom>
          <a:noFill/>
        </p:spPr>
        <p:txBody>
          <a:bodyPr wrap="square" rtlCol="0">
            <a:spAutoFit/>
          </a:bodyPr>
          <a:lstStyle/>
          <a:p>
            <a:pPr marL="214313" indent="-214313" fontAlgn="base">
              <a:buFont typeface="Arial" panose="020B0604020202020204" pitchFamily="34" charset="0"/>
              <a:buChar char="•"/>
            </a:pPr>
            <a:r>
              <a:rPr lang="en-US" altLang="ja-JP" sz="1800" dirty="0"/>
              <a:t>The system shall move a character</a:t>
            </a:r>
          </a:p>
          <a:p>
            <a:pPr marL="214313" indent="-214313" fontAlgn="base">
              <a:buFont typeface="Arial" panose="020B0604020202020204" pitchFamily="34" charset="0"/>
              <a:buChar char="•"/>
            </a:pPr>
            <a:r>
              <a:rPr lang="en-US" altLang="ja-JP" sz="1800" dirty="0"/>
              <a:t>The system shall allow the game character to use different items of food like cheese, tomatoes, French fries, and milkshakes as weapons against game enemies</a:t>
            </a:r>
          </a:p>
          <a:p>
            <a:pPr marL="214313" indent="-214313" fontAlgn="base">
              <a:buFont typeface="Arial" panose="020B0604020202020204" pitchFamily="34" charset="0"/>
              <a:buChar char="•"/>
            </a:pPr>
            <a:r>
              <a:rPr lang="en-US" altLang="ja-JP" sz="1800" dirty="0"/>
              <a:t>The system shall provide the user with an option to save their current game during any point so that they can continue playing later.</a:t>
            </a:r>
          </a:p>
          <a:p>
            <a:pPr marL="214313" indent="-214313" fontAlgn="base">
              <a:buFont typeface="Arial" panose="020B0604020202020204" pitchFamily="34" charset="0"/>
              <a:buChar char="•"/>
            </a:pPr>
            <a:r>
              <a:rPr lang="en-US" altLang="ja-JP" sz="1800" dirty="0"/>
              <a:t>The system shall provide the user with an option to load their last saved game so that they can continue from their last saved point in the game.</a:t>
            </a:r>
          </a:p>
        </p:txBody>
      </p:sp>
      <p:pic>
        <p:nvPicPr>
          <p:cNvPr id="2" name="Functional Requirements">
            <a:hlinkClick r:id="" action="ppaction://media"/>
            <a:extLst>
              <a:ext uri="{FF2B5EF4-FFF2-40B4-BE49-F238E27FC236}">
                <a16:creationId xmlns:a16="http://schemas.microsoft.com/office/drawing/2014/main" id="{3064F190-7675-461A-B698-F7202920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4692" y="106430"/>
            <a:ext cx="609600" cy="609600"/>
          </a:xfrm>
          <a:prstGeom prst="rect">
            <a:avLst/>
          </a:prstGeom>
        </p:spPr>
      </p:pic>
    </p:spTree>
    <p:extLst>
      <p:ext uri="{BB962C8B-B14F-4D97-AF65-F5344CB8AC3E}">
        <p14:creationId xmlns:p14="http://schemas.microsoft.com/office/powerpoint/2010/main" val="3527977899"/>
      </p:ext>
    </p:extLst>
  </p:cSld>
  <p:clrMapOvr>
    <a:masterClrMapping/>
  </p:clrMapOvr>
  <mc:AlternateContent xmlns:mc="http://schemas.openxmlformats.org/markup-compatibility/2006">
    <mc:Choice xmlns:p14="http://schemas.microsoft.com/office/powerpoint/2010/main" Requires="p14">
      <p:transition spd="slow" p14:dur="2000" advClick="0" advTm="240000"/>
    </mc:Choice>
    <mc:Fallback>
      <p:transition spd="slow" advClick="0" advTm="2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Non-Functional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ja-JP" sz="1800" dirty="0"/>
              <a:t>The system shall provide the user with music and sound effects so that the game has a more realistic feel and the user can hear when they jump or throw a food item.</a:t>
            </a:r>
          </a:p>
          <a:p>
            <a:pPr marL="214313" indent="-214313" fontAlgn="base">
              <a:buFont typeface="Arial" panose="020B0604020202020204" pitchFamily="34" charset="0"/>
              <a:buChar char="•"/>
            </a:pPr>
            <a:r>
              <a:rPr lang="en-US" altLang="ja-JP" sz="1800" dirty="0"/>
              <a:t>The system shall provide visually appealing and unambiguous gameplay so that the user will feel the game is polished and complete.</a:t>
            </a:r>
          </a:p>
        </p:txBody>
      </p:sp>
      <p:pic>
        <p:nvPicPr>
          <p:cNvPr id="2" name="Recorded Sound">
            <a:hlinkClick r:id="" action="ppaction://media"/>
            <a:extLst>
              <a:ext uri="{FF2B5EF4-FFF2-40B4-BE49-F238E27FC236}">
                <a16:creationId xmlns:a16="http://schemas.microsoft.com/office/drawing/2014/main" id="{2F96BA3F-C345-44E4-A7D3-34D8E19BC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5892" y="106430"/>
            <a:ext cx="609600" cy="609600"/>
          </a:xfrm>
          <a:prstGeom prst="rect">
            <a:avLst/>
          </a:prstGeom>
        </p:spPr>
      </p:pic>
    </p:spTree>
    <p:extLst>
      <p:ext uri="{BB962C8B-B14F-4D97-AF65-F5344CB8AC3E}">
        <p14:creationId xmlns:p14="http://schemas.microsoft.com/office/powerpoint/2010/main" val="3676426608"/>
      </p:ext>
    </p:extLst>
  </p:cSld>
  <p:clrMapOvr>
    <a:masterClrMapping/>
  </p:clrMapOvr>
  <mc:AlternateContent xmlns:mc="http://schemas.openxmlformats.org/markup-compatibility/2006">
    <mc:Choice xmlns:p14="http://schemas.microsoft.com/office/powerpoint/2010/main" Requires="p14">
      <p:transition spd="slow" p14:dur="2000" advClick="0" advTm="25000"/>
    </mc:Choice>
    <mc:Fallback>
      <p:transition spd="slow" advClick="0"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New Game</a:t>
            </a:r>
          </a:p>
          <a:p>
            <a:pPr marL="285750" lvl="3" indent="-285750" fontAlgn="base">
              <a:buFont typeface="Arial" panose="020B0604020202020204" pitchFamily="34" charset="0"/>
              <a:buChar char="•"/>
            </a:pPr>
            <a:r>
              <a:rPr lang="en-US" altLang="ja-JP" sz="1800" dirty="0"/>
              <a:t>Start a new state of the game from the beginning </a:t>
            </a:r>
          </a:p>
          <a:p>
            <a:pPr marL="285750" lvl="1" indent="-285750" fontAlgn="base">
              <a:buFont typeface="Arial" panose="020B0604020202020204" pitchFamily="34" charset="0"/>
              <a:buChar char="•"/>
            </a:pPr>
            <a:r>
              <a:rPr lang="en-US" altLang="ja-JP" sz="1800" dirty="0"/>
              <a:t>Allows the player to start playing the game</a:t>
            </a:r>
          </a:p>
          <a:p>
            <a:pPr marL="285750" indent="-285750" fontAlgn="base">
              <a:buFont typeface="Wingdings" panose="05000000000000000000" pitchFamily="2" charset="2"/>
              <a:buChar char="l"/>
            </a:pPr>
            <a:r>
              <a:rPr lang="en-US" altLang="ja-JP" sz="1800" dirty="0"/>
              <a:t>Save Game</a:t>
            </a:r>
          </a:p>
          <a:p>
            <a:pPr marL="285750" lvl="1" indent="-285750" fontAlgn="base">
              <a:buFont typeface="Arial" panose="020B0604020202020204" pitchFamily="34" charset="0"/>
              <a:buChar char="•"/>
            </a:pPr>
            <a:r>
              <a:rPr lang="en-US" altLang="ja-JP" sz="1800" dirty="0"/>
              <a:t>Save the current state of the game</a:t>
            </a:r>
          </a:p>
          <a:p>
            <a:pPr marL="285750" lvl="1" indent="-285750" fontAlgn="base">
              <a:buFont typeface="Arial" panose="020B0604020202020204" pitchFamily="34" charset="0"/>
              <a:buChar char="•"/>
            </a:pPr>
            <a:r>
              <a:rPr lang="en-US" altLang="ja-JP" sz="1800" dirty="0"/>
              <a:t>Allows the player to save their progress to be returned to later</a:t>
            </a:r>
          </a:p>
          <a:p>
            <a:pPr marL="342900" indent="-342900" fontAlgn="base">
              <a:buFont typeface="Wingdings" panose="05000000000000000000" pitchFamily="2" charset="2"/>
              <a:buChar char="l"/>
            </a:pPr>
            <a:r>
              <a:rPr lang="en-US" altLang="ja-JP" sz="1800" dirty="0"/>
              <a:t>Load Game</a:t>
            </a:r>
          </a:p>
          <a:p>
            <a:pPr marL="285750" lvl="1" indent="-285750" fontAlgn="base">
              <a:buFont typeface="Arial" panose="020B0604020202020204" pitchFamily="34" charset="0"/>
              <a:buChar char="•"/>
            </a:pPr>
            <a:r>
              <a:rPr lang="en-US" altLang="ja-JP" sz="1800" dirty="0"/>
              <a:t>Load the state of the game from the last saved data</a:t>
            </a:r>
          </a:p>
          <a:p>
            <a:pPr marL="285750" lvl="1" indent="-285750" fontAlgn="base">
              <a:buFont typeface="Arial" panose="020B0604020202020204" pitchFamily="34" charset="0"/>
              <a:buChar char="•"/>
            </a:pPr>
            <a:r>
              <a:rPr lang="en-US" altLang="ja-JP" sz="1800" dirty="0"/>
              <a:t>Allows the player to return to previously saved progress</a:t>
            </a:r>
          </a:p>
        </p:txBody>
      </p:sp>
      <p:pic>
        <p:nvPicPr>
          <p:cNvPr id="4" name="Recorded Sound">
            <a:hlinkClick r:id="" action="ppaction://media"/>
            <a:extLst>
              <a:ext uri="{FF2B5EF4-FFF2-40B4-BE49-F238E27FC236}">
                <a16:creationId xmlns:a16="http://schemas.microsoft.com/office/drawing/2014/main" id="{E545F8BE-3890-4ADC-B3F7-771FCC035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90000"/>
    </mc:Choice>
    <mc:Fallback>
      <p:transition spd="slow" advClick="0" advTm="9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Move Character</a:t>
            </a:r>
          </a:p>
          <a:p>
            <a:pPr marL="285750" lvl="1" indent="-285750" fontAlgn="base">
              <a:buFont typeface="Arial" panose="020B0604020202020204" pitchFamily="34" charset="0"/>
              <a:buChar char="•"/>
            </a:pPr>
            <a:r>
              <a:rPr lang="en-US" altLang="ja-JP" sz="1800" dirty="0"/>
              <a:t>The actor will be able to control the character with their inputs</a:t>
            </a:r>
          </a:p>
          <a:p>
            <a:pPr marL="285750" lvl="1" indent="-285750" fontAlgn="base">
              <a:buFont typeface="Arial" panose="020B0604020202020204" pitchFamily="34" charset="0"/>
              <a:buChar char="•"/>
            </a:pPr>
            <a:r>
              <a:rPr lang="en-US" altLang="ja-JP" sz="1800" dirty="0"/>
              <a:t>Allows the player to actually interact with the gameplay</a:t>
            </a:r>
          </a:p>
          <a:p>
            <a:pPr marL="285750" indent="-285750" fontAlgn="base">
              <a:buFont typeface="Wingdings" panose="05000000000000000000" pitchFamily="2" charset="2"/>
              <a:buChar char="l"/>
            </a:pPr>
            <a:r>
              <a:rPr lang="en-US" altLang="ja-JP" sz="1800" dirty="0"/>
              <a:t>Shoot</a:t>
            </a:r>
          </a:p>
          <a:p>
            <a:pPr marL="285750" lvl="1" indent="-285750" fontAlgn="base">
              <a:buFont typeface="Arial" panose="020B0604020202020204" pitchFamily="34" charset="0"/>
              <a:buChar char="•"/>
            </a:pPr>
            <a:r>
              <a:rPr lang="en-US" altLang="ja-JP" sz="1800" dirty="0"/>
              <a:t>The Actor will be able to shoot food with their shoot input key</a:t>
            </a:r>
          </a:p>
          <a:p>
            <a:pPr marL="285750" lvl="1" indent="-285750" fontAlgn="base">
              <a:buFont typeface="Arial" panose="020B0604020202020204" pitchFamily="34" charset="0"/>
              <a:buChar char="•"/>
            </a:pPr>
            <a:r>
              <a:rPr lang="en-US" altLang="ja-JP" sz="1800" dirty="0"/>
              <a:t>Allows the player to defeat enemies in the game</a:t>
            </a:r>
          </a:p>
          <a:p>
            <a:pPr marL="285750" indent="-285750" fontAlgn="base">
              <a:buFont typeface="Wingdings" panose="05000000000000000000" pitchFamily="2" charset="2"/>
              <a:buChar char="l"/>
            </a:pPr>
            <a:r>
              <a:rPr lang="en-US" altLang="ja-JP" sz="1800" dirty="0"/>
              <a:t>Lose Health</a:t>
            </a:r>
          </a:p>
          <a:p>
            <a:pPr marL="285750" lvl="1" indent="-285750" fontAlgn="base">
              <a:buFont typeface="Arial" panose="020B0604020202020204" pitchFamily="34" charset="0"/>
              <a:buChar char="•"/>
            </a:pPr>
            <a:r>
              <a:rPr lang="en-US" altLang="ja-JP" sz="1800" dirty="0"/>
              <a:t>Takes away one or more lives from the player</a:t>
            </a:r>
          </a:p>
          <a:p>
            <a:pPr marL="285750" lvl="1" indent="-285750" fontAlgn="base">
              <a:buFont typeface="Arial" panose="020B0604020202020204" pitchFamily="34" charset="0"/>
              <a:buChar char="•"/>
            </a:pPr>
            <a:r>
              <a:rPr lang="en-US" altLang="ja-JP" sz="1800" dirty="0"/>
              <a:t>Gives the game risks and challenge to make it more engaging</a:t>
            </a:r>
          </a:p>
        </p:txBody>
      </p:sp>
      <p:pic>
        <p:nvPicPr>
          <p:cNvPr id="3" name="Recorded Sound">
            <a:hlinkClick r:id="" action="ppaction://media"/>
            <a:extLst>
              <a:ext uri="{FF2B5EF4-FFF2-40B4-BE49-F238E27FC236}">
                <a16:creationId xmlns:a16="http://schemas.microsoft.com/office/drawing/2014/main" id="{9B644368-0A14-45BD-841D-2BC40DCD3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extLst>
      <p:ext uri="{BB962C8B-B14F-4D97-AF65-F5344CB8AC3E}">
        <p14:creationId xmlns:p14="http://schemas.microsoft.com/office/powerpoint/2010/main" val="2257714035"/>
      </p:ext>
    </p:extLst>
  </p:cSld>
  <p:clrMapOvr>
    <a:masterClrMapping/>
  </p:clrMapOvr>
  <mc:AlternateContent xmlns:mc="http://schemas.openxmlformats.org/markup-compatibility/2006">
    <mc:Choice xmlns:p14="http://schemas.microsoft.com/office/powerpoint/2010/main" Requires="p14">
      <p:transition spd="slow" p14:dur="2000" advClick="0" advTm="100000"/>
    </mc:Choice>
    <mc:Fallback>
      <p:transition spd="slow" advClick="0" advTm="10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Fashion Brochure">
      <a:dk1>
        <a:sysClr val="windowText" lastClr="000000"/>
      </a:dk1>
      <a:lt1>
        <a:sysClr val="window" lastClr="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TF16411254.potx" id="{856A3638-C89C-468F-B2D3-94DA7F701BF7}" vid="{2B0C2FFE-1B57-46B1-BD5A-BF924309ED99}"/>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TotalTime>
  <Words>2493</Words>
  <Application>Microsoft Office PowerPoint</Application>
  <PresentationFormat>On-screen Show (16:9)</PresentationFormat>
  <Paragraphs>286</Paragraphs>
  <Slides>30</Slides>
  <Notes>24</Notes>
  <HiddenSlides>0</HiddenSlides>
  <MMClips>30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30</vt:i4>
      </vt:variant>
    </vt:vector>
  </HeadingPairs>
  <TitlesOfParts>
    <vt:vector size="38" baseType="lpstr">
      <vt:lpstr>Arial</vt:lpstr>
      <vt:lpstr>Calibri</vt:lpstr>
      <vt:lpstr>Calibri Light</vt:lpstr>
      <vt:lpstr>Courier New</vt:lpstr>
      <vt:lpstr>Wingdings</vt:lpstr>
      <vt:lpstr>Simple Light</vt:lpstr>
      <vt:lpstr>Office Theme</vt:lpstr>
      <vt:lpstr>1_Office Theme</vt:lpstr>
      <vt:lpstr>PowerPoint Presentation</vt:lpstr>
      <vt:lpstr>Overview of Burger Breakout</vt:lpstr>
      <vt:lpstr>Overview of Burger Breakout</vt:lpstr>
      <vt:lpstr>Updated User Stories</vt:lpstr>
      <vt:lpstr>Updated User Stories</vt:lpstr>
      <vt:lpstr>Important Functional Requirements</vt:lpstr>
      <vt:lpstr>Important Non-Functional Requirements</vt:lpstr>
      <vt:lpstr>Important Use Cases</vt:lpstr>
      <vt:lpstr>Important Use Cases</vt:lpstr>
      <vt:lpstr>Important Sequence Diagrams: Create New Game</vt:lpstr>
      <vt:lpstr>Important Sequence Diagrams: Save Game</vt:lpstr>
      <vt:lpstr>Important Sequence Diagrams: Move Character</vt:lpstr>
      <vt:lpstr>Domain Model</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Breakdown of Level of Effort for Team Members</vt:lpstr>
      <vt:lpstr>Work Left on Burger Breakout</vt:lpstr>
      <vt:lpstr>Work Left on Burger Breakout</vt:lpstr>
      <vt:lpstr>Link to Burger Breakout</vt:lpstr>
      <vt:lpstr>Product &amp; Sprint Backlog, CMP Video</vt:lpstr>
      <vt:lpstr>ZenHub Overview</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Sincyr</dc:creator>
  <cp:lastModifiedBy>David Sincyr</cp:lastModifiedBy>
  <cp:revision>52</cp:revision>
  <dcterms:modified xsi:type="dcterms:W3CDTF">2020-04-28T23:16:43Z</dcterms:modified>
</cp:coreProperties>
</file>